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5" d="100"/>
          <a:sy n="85" d="100"/>
        </p:scale>
        <p:origin x="34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A90E588-1D0B-7A10-E189-E39BCEF648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C5DA946-C276-0C85-FCD2-56B7D70D658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2904C8-DF08-2C66-4076-F9A08F18AA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F40B683-9A52-0CC0-3D11-F2D8F7FD63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C5DDF33-8EFE-EEB6-4CEB-99E9C8D05C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72789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A7379C6-6F8E-00BC-135A-8AD6D36D76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5D87A939-CEE6-032F-F733-03D85011427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270F8A-A63C-922B-CD9E-0D51979ED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4939909-C302-FB98-79B9-B22BFEF322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ED3CA7B-11B6-4B66-BF2E-05A5D86633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5089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AEF95A4A-1705-2013-6637-7911D2CBC04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EA6CE25-3552-030E-0F72-0D21F19B8BF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C5ABBAA-F11F-1BE1-B060-94F577BB1F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A02151E-A690-A411-1375-5441640ACA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692BC5D-6389-DFA1-60A7-2EE9FED9DD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78029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00D916F-364F-3D53-2D54-9C74E54706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EB9E317-D3C0-2AF2-A839-FEAECD89AAE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F7B6D59-8CF1-7F21-303D-292074A49F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5F4DA66-F82A-5A85-F147-DC98D03D4B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C150E1D-6DBA-420D-2533-DCD760ADAC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35700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4E14E4E-9D03-9F19-21A2-B08371EFBB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9CB21EC-5818-147B-CBD3-24A3D4E152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6F75167-CDB4-8AAA-77AF-FAF9B4DF1C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4382ED8-8F96-D4C5-B22E-BC50C519C3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FE64D4B-056E-14BB-9D86-43E705693E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12061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2854B7C-9F8C-A61A-C972-7DCE81FF0E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E95AA85-5998-6816-B787-371C19A8F09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7F67434-3920-4452-FF05-73598B5B8A9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243B18-49B7-0E7F-80C5-6642B9BF36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C293D5D-2E43-A213-014A-8E2D8EA8DD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35C5A7-B346-EE48-6EEC-86F35B8AE7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50257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CE3E9C-94C0-2200-D361-A6256DD372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5DBA630-7531-6808-A713-569A35163B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1850DDE-CC32-4FD7-D0B8-679CC6C0108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3223B21-580B-8491-2C53-D6FA1B57F7F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F1BDBF07-A0CF-B092-839D-2FEC320050F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0E6923B5-623A-F0CB-ED26-0E45644B0A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207C3E9C-0C9A-D0A5-A2A3-3C7662FDF0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70F68201-BA72-44EF-66F8-9A4678B7E8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75770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8529356-AB1A-C6A4-F2D9-7B3F60DF67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7EC58043-F2D0-EB1F-DBE8-75DC30F279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0704D77B-4E74-824F-2EEE-1E8F2F1731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7CBE134-0719-0FDF-45F7-3E25AB7737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59334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46D2110-4740-5A9D-3448-1EB1CA0EAD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65F1C480-E2C8-7914-5C7F-9357CAC374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36A51A1-D5B1-EF9D-6508-DE0C95FF25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46579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74180BC-C5B0-35A2-0850-235D78D063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2D5CBFA-CB7D-5B4E-4ADD-069E9B02BA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9615113-AF57-6BD6-758F-0B54B72935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BEE04B2-7B73-5EA8-28FC-AA6B2E2C8C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3F278EA-F35F-20A3-8B03-991E5E53D8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3F358AB-C2C5-6666-0A57-0C59D6B331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40416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C6C5AFE-01C7-B410-CBE0-216F21F21B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0BDD7335-EDDE-F44A-CE7A-2AA76C773AF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8251ADD-5C28-EBAB-9731-5036547AB44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3C49DBB-4AEF-47CD-988B-7517D52491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2C10340-1E94-B552-898B-3AAE0FD55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76E7667-922C-6395-7A69-C7E7DA7F92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4984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FA94C0BA-97D1-9DE8-538F-FC19450E25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723BC09-6C9A-CF06-CEC8-4931F5EE48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BFF0F75-FB8C-70AE-0E29-17C86D95145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DDC90A-D0EB-4D3E-A1D2-F516E34D08AA}" type="datetimeFigureOut">
              <a:rPr kumimoji="1" lang="ja-JP" altLang="en-US" smtClean="0"/>
              <a:t>2023/5/2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E439E62-A1AC-56DF-BB39-9B215F42891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7A629F8-008C-437D-948C-E49F0044704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FE7C7F-87EF-44E8-B634-AFFA82ADD63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21193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0C19EE48-6B74-09AC-4DA8-24523D4CE84E}"/>
              </a:ext>
            </a:extLst>
          </p:cNvPr>
          <p:cNvSpPr txBox="1"/>
          <p:nvPr/>
        </p:nvSpPr>
        <p:spPr>
          <a:xfrm>
            <a:off x="334538" y="52013"/>
            <a:ext cx="1605098" cy="3693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ja-JP" altLang="en-US" b="1" dirty="0"/>
              <a:t>企画提案概要</a:t>
            </a:r>
            <a:endParaRPr kumimoji="1" lang="ja-JP" altLang="en-US" b="1" dirty="0"/>
          </a:p>
        </p:txBody>
      </p:sp>
      <p:graphicFrame>
        <p:nvGraphicFramePr>
          <p:cNvPr id="2" name="表 2">
            <a:extLst>
              <a:ext uri="{FF2B5EF4-FFF2-40B4-BE49-F238E27FC236}">
                <a16:creationId xmlns:a16="http://schemas.microsoft.com/office/drawing/2014/main" id="{1F72EAA7-CA12-5D11-77BD-12492CDBA8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0776934"/>
              </p:ext>
            </p:extLst>
          </p:nvPr>
        </p:nvGraphicFramePr>
        <p:xfrm>
          <a:off x="334539" y="1205175"/>
          <a:ext cx="8156592" cy="541182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2661">
                  <a:extLst>
                    <a:ext uri="{9D8B030D-6E8A-4147-A177-3AD203B41FA5}">
                      <a16:colId xmlns:a16="http://schemas.microsoft.com/office/drawing/2014/main" val="3345036497"/>
                    </a:ext>
                  </a:extLst>
                </a:gridCol>
                <a:gridCol w="6763931">
                  <a:extLst>
                    <a:ext uri="{9D8B030D-6E8A-4147-A177-3AD203B41FA5}">
                      <a16:colId xmlns:a16="http://schemas.microsoft.com/office/drawing/2014/main" val="2352140863"/>
                    </a:ext>
                  </a:extLst>
                </a:gridCol>
              </a:tblGrid>
              <a:tr h="664201">
                <a:tc>
                  <a:txBody>
                    <a:bodyPr/>
                    <a:lstStyle/>
                    <a:p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</a:rPr>
                        <a:t>企画概要</a:t>
                      </a: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22796735"/>
                  </a:ext>
                </a:extLst>
              </a:tr>
              <a:tr h="639629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全体の演出に関すること</a:t>
                      </a: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40482416"/>
                  </a:ext>
                </a:extLst>
              </a:tr>
              <a:tr h="748119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音楽イベントの出演者に関すること</a:t>
                      </a: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17812576"/>
                  </a:ext>
                </a:extLst>
              </a:tr>
              <a:tr h="1131215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実施運営（進行、運営、警備等）計画の立案に関すること</a:t>
                      </a: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1218392"/>
                  </a:ext>
                </a:extLst>
              </a:tr>
              <a:tr h="635694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舞台に関すること</a:t>
                      </a: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17440135"/>
                  </a:ext>
                </a:extLst>
              </a:tr>
              <a:tr h="751027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運営及び警備に関すること</a:t>
                      </a: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9580651"/>
                  </a:ext>
                </a:extLst>
              </a:tr>
              <a:tr h="814911">
                <a:tc>
                  <a:txBody>
                    <a:bodyPr/>
                    <a:lstStyle/>
                    <a:p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情報発信に関すること</a:t>
                      </a: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42702142"/>
                  </a:ext>
                </a:extLst>
              </a:tr>
            </a:tbl>
          </a:graphicData>
        </a:graphic>
      </p:graphicFrame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D669693-41B9-6AE9-74DE-B25D43653702}"/>
              </a:ext>
            </a:extLst>
          </p:cNvPr>
          <p:cNvSpPr/>
          <p:nvPr/>
        </p:nvSpPr>
        <p:spPr>
          <a:xfrm>
            <a:off x="8521699" y="1205174"/>
            <a:ext cx="3113634" cy="5384798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ja-JP" sz="1200" dirty="0">
                <a:solidFill>
                  <a:srgbClr val="FF0000"/>
                </a:solidFill>
              </a:rPr>
              <a:t>※</a:t>
            </a:r>
            <a:r>
              <a:rPr lang="ja-JP" altLang="en-US" sz="1200" dirty="0">
                <a:solidFill>
                  <a:srgbClr val="FF0000"/>
                </a:solidFill>
              </a:rPr>
              <a:t>企画提案内容が分かるイメージ図、写真等を貼付してください。</a:t>
            </a:r>
            <a:endParaRPr lang="en-US" altLang="ja-JP" sz="1200" dirty="0">
              <a:solidFill>
                <a:srgbClr val="FF0000"/>
              </a:solidFill>
            </a:endParaRPr>
          </a:p>
          <a:p>
            <a:endParaRPr lang="en-US" altLang="ja-JP" sz="1200" dirty="0">
              <a:solidFill>
                <a:srgbClr val="FF0000"/>
              </a:solidFill>
            </a:endParaRPr>
          </a:p>
          <a:p>
            <a:r>
              <a:rPr lang="en-US" altLang="ja-JP" sz="1200" dirty="0">
                <a:solidFill>
                  <a:srgbClr val="FF0000"/>
                </a:solidFill>
              </a:rPr>
              <a:t>※</a:t>
            </a:r>
            <a:r>
              <a:rPr lang="ja-JP" altLang="en-US" sz="1200" dirty="0">
                <a:solidFill>
                  <a:srgbClr val="FF0000"/>
                </a:solidFill>
              </a:rPr>
              <a:t>ページ数は増やさずにこの</a:t>
            </a:r>
            <a:r>
              <a:rPr lang="en-US" altLang="ja-JP" sz="1200" dirty="0">
                <a:solidFill>
                  <a:srgbClr val="FF0000"/>
                </a:solidFill>
              </a:rPr>
              <a:t>1</a:t>
            </a:r>
            <a:r>
              <a:rPr lang="ja-JP" altLang="en-US" sz="1200" dirty="0">
                <a:solidFill>
                  <a:srgbClr val="FF0000"/>
                </a:solidFill>
              </a:rPr>
              <a:t>枚のみで提出してください。</a:t>
            </a:r>
            <a:endParaRPr kumimoji="1" lang="ja-JP" altLang="en-US" sz="1200" dirty="0">
              <a:solidFill>
                <a:srgbClr val="FF0000"/>
              </a:solidFill>
            </a:endParaRPr>
          </a:p>
        </p:txBody>
      </p:sp>
      <p:graphicFrame>
        <p:nvGraphicFramePr>
          <p:cNvPr id="5" name="表 5">
            <a:extLst>
              <a:ext uri="{FF2B5EF4-FFF2-40B4-BE49-F238E27FC236}">
                <a16:creationId xmlns:a16="http://schemas.microsoft.com/office/drawing/2014/main" id="{03C2CF1E-7177-6C6D-78AE-01C29E0328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5055753"/>
              </p:ext>
            </p:extLst>
          </p:nvPr>
        </p:nvGraphicFramePr>
        <p:xfrm>
          <a:off x="334538" y="474245"/>
          <a:ext cx="8156593" cy="6251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56593">
                  <a:extLst>
                    <a:ext uri="{9D8B030D-6E8A-4147-A177-3AD203B41FA5}">
                      <a16:colId xmlns:a16="http://schemas.microsoft.com/office/drawing/2014/main" val="890753604"/>
                    </a:ext>
                  </a:extLst>
                </a:gridCol>
              </a:tblGrid>
              <a:tr h="625128">
                <a:tc>
                  <a:txBody>
                    <a:bodyPr/>
                    <a:lstStyle/>
                    <a:p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業務委託名：阿寒湖アイヌ文化フェスティバル開催事業業務委託</a:t>
                      </a: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25319927"/>
                  </a:ext>
                </a:extLst>
              </a:tr>
            </a:tbl>
          </a:graphicData>
        </a:graphic>
      </p:graphicFrame>
      <p:graphicFrame>
        <p:nvGraphicFramePr>
          <p:cNvPr id="6" name="表 8">
            <a:extLst>
              <a:ext uri="{FF2B5EF4-FFF2-40B4-BE49-F238E27FC236}">
                <a16:creationId xmlns:a16="http://schemas.microsoft.com/office/drawing/2014/main" id="{C7A902A2-8158-3915-3B5D-BD9B818CD0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82152700"/>
              </p:ext>
            </p:extLst>
          </p:nvPr>
        </p:nvGraphicFramePr>
        <p:xfrm>
          <a:off x="8521699" y="474244"/>
          <a:ext cx="3113634" cy="625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3634">
                  <a:extLst>
                    <a:ext uri="{9D8B030D-6E8A-4147-A177-3AD203B41FA5}">
                      <a16:colId xmlns:a16="http://schemas.microsoft.com/office/drawing/2014/main" val="2331424381"/>
                    </a:ext>
                  </a:extLst>
                </a:gridCol>
              </a:tblGrid>
              <a:tr h="625129">
                <a:tc>
                  <a:txBody>
                    <a:bodyPr/>
                    <a:lstStyle/>
                    <a:p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事業費：　　　　    千円</a:t>
                      </a:r>
                    </a:p>
                  </a:txBody>
                  <a:tcPr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3313322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16559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</TotalTime>
  <Words>93</Words>
  <Application>Microsoft Office PowerPoint</Application>
  <PresentationFormat>ワイド画面</PresentationFormat>
  <Paragraphs>13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宮下　修次</dc:creator>
  <cp:lastModifiedBy>宮下　修次</cp:lastModifiedBy>
  <cp:revision>8</cp:revision>
  <cp:lastPrinted>2023-05-02T06:03:35Z</cp:lastPrinted>
  <dcterms:created xsi:type="dcterms:W3CDTF">2023-05-02T03:57:50Z</dcterms:created>
  <dcterms:modified xsi:type="dcterms:W3CDTF">2023-05-02T06:43:00Z</dcterms:modified>
</cp:coreProperties>
</file>

<file path=docProps/thumbnail.jpeg>
</file>